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498"/>
    <a:srgbClr val="1E52B8"/>
    <a:srgbClr val="EAF7FD"/>
    <a:srgbClr val="CEEAF6"/>
    <a:srgbClr val="E6E6E6"/>
    <a:srgbClr val="034EA1"/>
    <a:srgbClr val="5288C2"/>
    <a:srgbClr val="5087C1"/>
    <a:srgbClr val="97BCDF"/>
    <a:srgbClr val="7AA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8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A068-B4ED-4D9F-AC1D-7A0D984C3682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37A9-5B19-4FE1-B935-8CEE7C4761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056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A068-B4ED-4D9F-AC1D-7A0D984C3682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37A9-5B19-4FE1-B935-8CEE7C4761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592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A068-B4ED-4D9F-AC1D-7A0D984C3682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37A9-5B19-4FE1-B935-8CEE7C4761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25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A068-B4ED-4D9F-AC1D-7A0D984C3682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37A9-5B19-4FE1-B935-8CEE7C4761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684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A068-B4ED-4D9F-AC1D-7A0D984C3682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37A9-5B19-4FE1-B935-8CEE7C4761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74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A068-B4ED-4D9F-AC1D-7A0D984C3682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37A9-5B19-4FE1-B935-8CEE7C4761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139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A068-B4ED-4D9F-AC1D-7A0D984C3682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37A9-5B19-4FE1-B935-8CEE7C4761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472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A068-B4ED-4D9F-AC1D-7A0D984C3682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37A9-5B19-4FE1-B935-8CEE7C4761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99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A068-B4ED-4D9F-AC1D-7A0D984C3682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37A9-5B19-4FE1-B935-8CEE7C4761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973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A068-B4ED-4D9F-AC1D-7A0D984C3682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37A9-5B19-4FE1-B935-8CEE7C4761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976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A068-B4ED-4D9F-AC1D-7A0D984C3682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37A9-5B19-4FE1-B935-8CEE7C4761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7346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DA068-B4ED-4D9F-AC1D-7A0D984C3682}" type="datetimeFigureOut">
              <a:rPr lang="zh-CN" altLang="en-US" smtClean="0"/>
              <a:t>2021/11/12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137A9-5B19-4FE1-B935-8CEE7C4761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664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869244"/>
            <a:ext cx="6858000" cy="8089405"/>
          </a:xfrm>
          <a:prstGeom prst="rect">
            <a:avLst/>
          </a:prstGeom>
          <a:solidFill>
            <a:srgbClr val="EAF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7892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255C8443-C342-4CA7-8B0B-E934DE509BE7}"/>
              </a:ext>
            </a:extLst>
          </p:cNvPr>
          <p:cNvSpPr txBox="1"/>
          <p:nvPr/>
        </p:nvSpPr>
        <p:spPr>
          <a:xfrm>
            <a:off x="192030" y="1214627"/>
            <a:ext cx="18940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000" b="1" dirty="0">
                <a:solidFill>
                  <a:srgbClr val="1A4498"/>
                </a:solidFill>
                <a:latin typeface="Verdana" panose="020B0604030504040204" pitchFamily="34" charset="0"/>
                <a:ea typeface="微软雅黑"/>
              </a:rPr>
              <a:t>【</a:t>
            </a:r>
            <a:r>
              <a:rPr lang="zh-CN" altLang="en-US" sz="2000" b="1" dirty="0">
                <a:solidFill>
                  <a:srgbClr val="1A4498"/>
                </a:solidFill>
                <a:latin typeface="Verdana" panose="020B0604030504040204" pitchFamily="34" charset="0"/>
                <a:ea typeface="微软雅黑"/>
              </a:rPr>
              <a:t>论文题目</a:t>
            </a:r>
            <a:r>
              <a:rPr lang="en-US" altLang="zh-CN" sz="2000" b="1" dirty="0">
                <a:solidFill>
                  <a:srgbClr val="1A4498"/>
                </a:solidFill>
                <a:latin typeface="Verdana" panose="020B0604030504040204" pitchFamily="34" charset="0"/>
                <a:ea typeface="微软雅黑"/>
              </a:rPr>
              <a:t>】</a:t>
            </a:r>
            <a:endParaRPr lang="zh-CN" altLang="en-US" sz="2000" b="1" dirty="0">
              <a:solidFill>
                <a:srgbClr val="1A4498"/>
              </a:solidFill>
              <a:latin typeface="Arial"/>
              <a:ea typeface="微软雅黑"/>
            </a:endParaRPr>
          </a:p>
        </p:txBody>
      </p:sp>
      <p:graphicFrame>
        <p:nvGraphicFramePr>
          <p:cNvPr id="5" name="表格 18">
            <a:extLst>
              <a:ext uri="{FF2B5EF4-FFF2-40B4-BE49-F238E27FC236}">
                <a16:creationId xmlns:a16="http://schemas.microsoft.com/office/drawing/2014/main" id="{F06FD288-BAA3-4671-8D94-1EC67DC35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103138"/>
              </p:ext>
            </p:extLst>
          </p:nvPr>
        </p:nvGraphicFramePr>
        <p:xfrm>
          <a:off x="2429692" y="2054182"/>
          <a:ext cx="3439656" cy="1664915"/>
        </p:xfrm>
        <a:graphic>
          <a:graphicData uri="http://schemas.openxmlformats.org/drawingml/2006/table">
            <a:tbl>
              <a:tblPr firstRow="1" bandRow="1"/>
              <a:tblGrid>
                <a:gridCol w="997725">
                  <a:extLst>
                    <a:ext uri="{9D8B030D-6E8A-4147-A177-3AD203B41FA5}">
                      <a16:colId xmlns:a16="http://schemas.microsoft.com/office/drawing/2014/main" val="2273118770"/>
                    </a:ext>
                  </a:extLst>
                </a:gridCol>
                <a:gridCol w="2441931">
                  <a:extLst>
                    <a:ext uri="{9D8B030D-6E8A-4147-A177-3AD203B41FA5}">
                      <a16:colId xmlns:a16="http://schemas.microsoft.com/office/drawing/2014/main" val="3877602257"/>
                    </a:ext>
                  </a:extLst>
                </a:gridCol>
              </a:tblGrid>
              <a:tr h="3329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zh-CN" altLang="en-US" sz="1600" b="1" dirty="0">
                          <a:solidFill>
                            <a:schemeClr val="tx1"/>
                          </a:solidFill>
                        </a:rPr>
                        <a:t>答 辩 人：</a:t>
                      </a:r>
                    </a:p>
                  </a:txBody>
                  <a:tcPr marL="51435" marR="51435" marT="25718" marB="2571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1446350"/>
                  </a:ext>
                </a:extLst>
              </a:tr>
              <a:tr h="3329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zh-CN" altLang="en-US" sz="1600" b="1" dirty="0">
                          <a:solidFill>
                            <a:schemeClr val="tx1"/>
                          </a:solidFill>
                        </a:rPr>
                        <a:t>专      业：</a:t>
                      </a:r>
                    </a:p>
                  </a:txBody>
                  <a:tcPr marL="51435" marR="51435" marT="25718" marB="2571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3764536"/>
                  </a:ext>
                </a:extLst>
              </a:tr>
              <a:tr h="3329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zh-CN" altLang="en-US" sz="1600" b="1" dirty="0">
                          <a:solidFill>
                            <a:schemeClr val="tx1"/>
                          </a:solidFill>
                        </a:rPr>
                        <a:t>导      师：</a:t>
                      </a:r>
                    </a:p>
                  </a:txBody>
                  <a:tcPr marL="51435" marR="51435" marT="25718" marB="2571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4048492"/>
                  </a:ext>
                </a:extLst>
              </a:tr>
              <a:tr h="3329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zh-CN" altLang="en-US" sz="1600" b="1" dirty="0">
                          <a:solidFill>
                            <a:schemeClr val="tx1"/>
                          </a:solidFill>
                        </a:rPr>
                        <a:t>时      间：</a:t>
                      </a:r>
                    </a:p>
                  </a:txBody>
                  <a:tcPr marL="51435" marR="51435" marT="25718" marB="2571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5078786"/>
                  </a:ext>
                </a:extLst>
              </a:tr>
              <a:tr h="3329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zh-CN" altLang="en-US" sz="1600" b="1" dirty="0">
                          <a:solidFill>
                            <a:schemeClr val="tx1"/>
                          </a:solidFill>
                        </a:rPr>
                        <a:t>地      点：</a:t>
                      </a:r>
                    </a:p>
                  </a:txBody>
                  <a:tcPr marL="51435" marR="51435" marT="25718" marB="2571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885473"/>
                  </a:ext>
                </a:extLst>
              </a:tr>
            </a:tbl>
          </a:graphicData>
        </a:graphic>
      </p:graphicFrame>
      <p:graphicFrame>
        <p:nvGraphicFramePr>
          <p:cNvPr id="6" name="表格 20">
            <a:extLst>
              <a:ext uri="{FF2B5EF4-FFF2-40B4-BE49-F238E27FC236}">
                <a16:creationId xmlns:a16="http://schemas.microsoft.com/office/drawing/2014/main" id="{A0FDDD25-D2A1-4870-AB57-CAE65A38AE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432687"/>
              </p:ext>
            </p:extLst>
          </p:nvPr>
        </p:nvGraphicFramePr>
        <p:xfrm>
          <a:off x="553157" y="4889232"/>
          <a:ext cx="5785860" cy="285845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987830">
                  <a:extLst>
                    <a:ext uri="{9D8B030D-6E8A-4147-A177-3AD203B41FA5}">
                      <a16:colId xmlns:a16="http://schemas.microsoft.com/office/drawing/2014/main" val="2872116575"/>
                    </a:ext>
                  </a:extLst>
                </a:gridCol>
                <a:gridCol w="987830">
                  <a:extLst>
                    <a:ext uri="{9D8B030D-6E8A-4147-A177-3AD203B41FA5}">
                      <a16:colId xmlns:a16="http://schemas.microsoft.com/office/drawing/2014/main" val="3478195065"/>
                    </a:ext>
                  </a:extLst>
                </a:gridCol>
                <a:gridCol w="987830">
                  <a:extLst>
                    <a:ext uri="{9D8B030D-6E8A-4147-A177-3AD203B41FA5}">
                      <a16:colId xmlns:a16="http://schemas.microsoft.com/office/drawing/2014/main" val="1784348419"/>
                    </a:ext>
                  </a:extLst>
                </a:gridCol>
                <a:gridCol w="2822370">
                  <a:extLst>
                    <a:ext uri="{9D8B030D-6E8A-4147-A177-3AD203B41FA5}">
                      <a16:colId xmlns:a16="http://schemas.microsoft.com/office/drawing/2014/main" val="2082881443"/>
                    </a:ext>
                  </a:extLst>
                </a:gridCol>
              </a:tblGrid>
              <a:tr h="4792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zh-CN" altLang="en-US" sz="1600" dirty="0"/>
                        <a:t>成员</a:t>
                      </a:r>
                      <a:endParaRPr lang="zh-CN" altLang="en-US" sz="1600" b="1" dirty="0">
                        <a:solidFill>
                          <a:srgbClr val="034EA1"/>
                        </a:solidFill>
                      </a:endParaRPr>
                    </a:p>
                  </a:txBody>
                  <a:tcPr marL="51435" marR="51435" marT="25718" marB="25718" anchor="ctr">
                    <a:solidFill>
                      <a:srgbClr val="1E52B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zh-CN" altLang="en-US" sz="1600" dirty="0"/>
                        <a:t>姓名</a:t>
                      </a:r>
                      <a:endParaRPr lang="zh-CN" altLang="en-US" sz="1600" b="1" dirty="0">
                        <a:solidFill>
                          <a:srgbClr val="034EA1"/>
                        </a:solidFill>
                      </a:endParaRPr>
                    </a:p>
                  </a:txBody>
                  <a:tcPr marL="51435" marR="51435" marT="25718" marB="25718" anchor="ctr">
                    <a:solidFill>
                      <a:srgbClr val="1E52B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zh-CN" altLang="en-US" sz="1600" dirty="0"/>
                        <a:t>职称</a:t>
                      </a:r>
                      <a:endParaRPr lang="zh-CN" altLang="en-US" sz="1600" b="1" dirty="0">
                        <a:solidFill>
                          <a:srgbClr val="034EA1"/>
                        </a:solidFill>
                      </a:endParaRPr>
                    </a:p>
                  </a:txBody>
                  <a:tcPr marL="51435" marR="51435" marT="25718" marB="25718" anchor="ctr">
                    <a:solidFill>
                      <a:srgbClr val="1E52B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zh-CN" altLang="en-US" sz="1600" dirty="0"/>
                        <a:t>单位</a:t>
                      </a:r>
                      <a:endParaRPr lang="zh-CN" altLang="en-US" sz="1600" b="1" dirty="0">
                        <a:solidFill>
                          <a:srgbClr val="034EA1"/>
                        </a:solidFill>
                      </a:endParaRPr>
                    </a:p>
                  </a:txBody>
                  <a:tcPr marL="51435" marR="51435" marT="25718" marB="25718" anchor="ctr">
                    <a:solidFill>
                      <a:srgbClr val="1E52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2139104"/>
                  </a:ext>
                </a:extLst>
              </a:tr>
              <a:tr h="396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zh-CN" altLang="en-US" sz="1600" kern="1200" dirty="0" smtClean="0">
                          <a:solidFill>
                            <a:schemeClr val="tx1"/>
                          </a:solidFill>
                          <a:latin typeface="Arial"/>
                          <a:ea typeface="微软雅黑"/>
                          <a:cs typeface="+mn-cs"/>
                        </a:rPr>
                        <a:t>主席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latin typeface="Arial"/>
                        <a:ea typeface="微软雅黑"/>
                        <a:cs typeface="+mn-cs"/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60871320"/>
                  </a:ext>
                </a:extLst>
              </a:tr>
              <a:tr h="396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委员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686674904"/>
                  </a:ext>
                </a:extLst>
              </a:tr>
              <a:tr h="396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委员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3488694340"/>
                  </a:ext>
                </a:extLst>
              </a:tr>
              <a:tr h="396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委员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3725272464"/>
                  </a:ext>
                </a:extLst>
              </a:tr>
              <a:tr h="396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委员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2143050345"/>
                  </a:ext>
                </a:extLst>
              </a:tr>
              <a:tr h="396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秘书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336383283"/>
                  </a:ext>
                </a:extLst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553157" y="433753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514337">
              <a:defRPr/>
            </a:pPr>
            <a:r>
              <a:rPr lang="zh-CN" altLang="en-US" b="1" kern="0" dirty="0">
                <a:solidFill>
                  <a:srgbClr val="1A4498"/>
                </a:solidFill>
                <a:latin typeface="Arial"/>
                <a:ea typeface="微软雅黑"/>
              </a:rPr>
              <a:t>答辩委员会成员</a:t>
            </a:r>
          </a:p>
        </p:txBody>
      </p:sp>
      <p:sp>
        <p:nvSpPr>
          <p:cNvPr id="12" name="矩形 11"/>
          <p:cNvSpPr/>
          <p:nvPr/>
        </p:nvSpPr>
        <p:spPr>
          <a:xfrm>
            <a:off x="0" y="8958649"/>
            <a:ext cx="6858000" cy="185351"/>
          </a:xfrm>
          <a:prstGeom prst="rect">
            <a:avLst/>
          </a:prstGeom>
          <a:solidFill>
            <a:srgbClr val="1E52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20423" y="8218867"/>
            <a:ext cx="4617155" cy="427778"/>
          </a:xfrm>
          <a:prstGeom prst="rect">
            <a:avLst/>
          </a:prstGeom>
          <a:noFill/>
          <a:ln w="12700">
            <a:solidFill>
              <a:srgbClr val="1E52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1A44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欢迎感兴趣的师生参与交流！</a:t>
            </a:r>
            <a:endParaRPr lang="zh-CN" altLang="en-US" b="1" dirty="0">
              <a:solidFill>
                <a:srgbClr val="1A449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15546" y="2054182"/>
            <a:ext cx="1270553" cy="16649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endParaRPr lang="en-US" altLang="zh-CN" sz="16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955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338</TotalTime>
  <Words>41</Words>
  <Application>Microsoft Office PowerPoint</Application>
  <PresentationFormat>全屏显示(4:3)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等线 Light</vt:lpstr>
      <vt:lpstr>微软雅黑</vt:lpstr>
      <vt:lpstr>Arial</vt:lpstr>
      <vt:lpstr>Calibri</vt:lpstr>
      <vt:lpstr>Calibri Light</vt:lpstr>
      <vt:lpstr>Verdana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zzg</dc:creator>
  <cp:lastModifiedBy>Xie</cp:lastModifiedBy>
  <cp:revision>27</cp:revision>
  <dcterms:created xsi:type="dcterms:W3CDTF">2021-11-05T05:57:16Z</dcterms:created>
  <dcterms:modified xsi:type="dcterms:W3CDTF">2021-11-12T01:03:52Z</dcterms:modified>
</cp:coreProperties>
</file>